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9"/>
  </p:notesMasterIdLst>
  <p:handoutMasterIdLst>
    <p:handoutMasterId r:id="rId20"/>
  </p:handoutMasterIdLst>
  <p:sldIdLst>
    <p:sldId id="446" r:id="rId5"/>
    <p:sldId id="447" r:id="rId6"/>
    <p:sldId id="426" r:id="rId7"/>
    <p:sldId id="427" r:id="rId8"/>
    <p:sldId id="453" r:id="rId9"/>
    <p:sldId id="449" r:id="rId10"/>
    <p:sldId id="454" r:id="rId11"/>
    <p:sldId id="455" r:id="rId12"/>
    <p:sldId id="434" r:id="rId13"/>
    <p:sldId id="457" r:id="rId14"/>
    <p:sldId id="458" r:id="rId15"/>
    <p:sldId id="459" r:id="rId16"/>
    <p:sldId id="433" r:id="rId17"/>
    <p:sldId id="44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6"/>
  </p:normalViewPr>
  <p:slideViewPr>
    <p:cSldViewPr snapToGrid="0">
      <p:cViewPr>
        <p:scale>
          <a:sx n="85" d="100"/>
          <a:sy n="85" d="100"/>
        </p:scale>
        <p:origin x="928" y="944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12/2/23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12/2/23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921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048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600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625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  <p:sldLayoutId id="214748373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@TechWithTim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anchor="t" anchorCtr="0">
            <a:normAutofit fontScale="90000"/>
          </a:bodyPr>
          <a:lstStyle/>
          <a:p>
            <a:r>
              <a:rPr lang="en-US" dirty="0"/>
              <a:t>CINF 308 Final Project:</a:t>
            </a:r>
            <a:br>
              <a:rPr lang="en-US" dirty="0"/>
            </a:br>
            <a:r>
              <a:rPr lang="en-US" dirty="0"/>
              <a:t>Exploring Django</a:t>
            </a:r>
            <a:br>
              <a:rPr lang="en-US" dirty="0"/>
            </a:br>
            <a:r>
              <a:rPr lang="en-US" sz="2200" dirty="0"/>
              <a:t>By: Jacob </a:t>
            </a:r>
            <a:r>
              <a:rPr lang="en-US" sz="2200" dirty="0" err="1"/>
              <a:t>Foppes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411" y="577121"/>
            <a:ext cx="3619501" cy="877824"/>
          </a:xfrm>
        </p:spPr>
        <p:txBody>
          <a:bodyPr>
            <a:normAutofit fontScale="90000"/>
          </a:bodyPr>
          <a:lstStyle/>
          <a:p>
            <a:r>
              <a:rPr lang="en-US" dirty="0"/>
              <a:t>What’s in an App 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779776"/>
            <a:ext cx="3465576" cy="325526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“main”</a:t>
            </a:r>
            <a:r>
              <a:rPr lang="en-US" sz="1800" dirty="0"/>
              <a:t> also contains a </a:t>
            </a:r>
            <a:r>
              <a:rPr lang="en-US" sz="1800" dirty="0" err="1"/>
              <a:t>views.py</a:t>
            </a:r>
            <a:r>
              <a:rPr lang="en-US" sz="1800" dirty="0"/>
              <a:t> file where you will different functions to display different pages.</a:t>
            </a:r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9E736DCE-0045-CC54-D388-A5AB4E0EE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996" y="222216"/>
            <a:ext cx="3465576" cy="641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914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411" y="577121"/>
            <a:ext cx="3619501" cy="877824"/>
          </a:xfrm>
        </p:spPr>
        <p:txBody>
          <a:bodyPr>
            <a:normAutofit fontScale="90000"/>
          </a:bodyPr>
          <a:lstStyle/>
          <a:p>
            <a:r>
              <a:rPr lang="en-US" dirty="0"/>
              <a:t>What’s in an App 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779776"/>
            <a:ext cx="3465576" cy="325526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my example I have two functions, one that displays a page with a welcome message, and one that displays a header for a login page</a:t>
            </a:r>
            <a:endParaRPr lang="en-US" sz="1800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43F27DE8-43E6-82A2-7B5A-D57681247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890" y="1200182"/>
            <a:ext cx="7772400" cy="412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236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411" y="577121"/>
            <a:ext cx="3619501" cy="877824"/>
          </a:xfrm>
        </p:spPr>
        <p:txBody>
          <a:bodyPr>
            <a:normAutofit fontScale="90000"/>
          </a:bodyPr>
          <a:lstStyle/>
          <a:p>
            <a:r>
              <a:rPr lang="en-US" dirty="0"/>
              <a:t>What’s in an App 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779776"/>
            <a:ext cx="3465576" cy="325526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Once you create views, they have to added to to </a:t>
            </a:r>
            <a:r>
              <a:rPr lang="en-US" dirty="0" err="1"/>
              <a:t>urls.py</a:t>
            </a:r>
            <a:r>
              <a:rPr lang="en-US" dirty="0"/>
              <a:t> files so that they can be accessed thought the site</a:t>
            </a:r>
            <a:endParaRPr lang="en-US" sz="1800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DC5EAE0-484C-D1EE-A7D9-0A58CF4AA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7266" y="1730042"/>
            <a:ext cx="7772400" cy="339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292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489200"/>
            <a:ext cx="5202936" cy="3547872"/>
          </a:xfrm>
        </p:spPr>
        <p:txBody>
          <a:bodyPr/>
          <a:lstStyle/>
          <a:p>
            <a:r>
              <a:rPr lang="en-US" dirty="0">
                <a:latin typeface="Segoe UI" panose="020B0502040204020203" pitchFamily="34" charset="0"/>
              </a:rPr>
              <a:t>Django is a </a:t>
            </a:r>
            <a:r>
              <a:rPr lang="en-US" dirty="0" err="1">
                <a:latin typeface="Segoe UI" panose="020B0502040204020203" pitchFamily="34" charset="0"/>
              </a:rPr>
              <a:t>powerfull</a:t>
            </a:r>
            <a:r>
              <a:rPr lang="en-US" dirty="0">
                <a:latin typeface="Segoe UI" panose="020B0502040204020203" pitchFamily="34" charset="0"/>
              </a:rPr>
              <a:t> web development platform that can be used to create interactive, dynamic and secure web applications without all the overhead of building a web application from scratch. </a:t>
            </a:r>
          </a:p>
          <a:p>
            <a:r>
              <a:rPr lang="en-US" dirty="0">
                <a:latin typeface="Segoe UI" panose="020B0502040204020203" pitchFamily="34" charset="0"/>
              </a:rPr>
              <a:t>I look forward to continuing to learn more about it as I continue my studies at UA</a:t>
            </a:r>
            <a:endParaRPr lang="en-US" dirty="0"/>
          </a:p>
        </p:txBody>
      </p:sp>
      <p:pic>
        <p:nvPicPr>
          <p:cNvPr id="10" name="Picture Placeholder 9" descr="Icon&#10;&#10;Description automatically generated">
            <a:extLst>
              <a:ext uri="{FF2B5EF4-FFF2-40B4-BE49-F238E27FC236}">
                <a16:creationId xmlns:a16="http://schemas.microsoft.com/office/drawing/2014/main" id="{B2559EF9-D966-DA4D-0893-3C4841AA952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52390" t="2" r="5124" b="18140"/>
          <a:stretch/>
        </p:blipFill>
        <p:spPr>
          <a:xfrm>
            <a:off x="6892769" y="1344355"/>
            <a:ext cx="4334256" cy="4169289"/>
          </a:xfrm>
        </p:spPr>
      </p:pic>
    </p:spTree>
    <p:extLst>
      <p:ext uri="{BB962C8B-B14F-4D97-AF65-F5344CB8AC3E}">
        <p14:creationId xmlns:p14="http://schemas.microsoft.com/office/powerpoint/2010/main" val="2943388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4EF4-8D58-4BFD-9454-26C0FB623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>
            <a:normAutofit/>
          </a:bodyPr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AA20-608C-4737-B926-56858E7E7E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540000"/>
            <a:ext cx="11355572" cy="3403600"/>
          </a:xfrm>
        </p:spPr>
        <p:txBody>
          <a:bodyPr tIns="0" bIns="0">
            <a:noAutofit/>
          </a:bodyPr>
          <a:lstStyle/>
          <a:p>
            <a:pPr marL="0" indent="0">
              <a:buNone/>
            </a:pPr>
            <a:r>
              <a:rPr lang="en-US" dirty="0" err="1">
                <a:effectLst/>
              </a:rPr>
              <a:t>MozDevNet</a:t>
            </a:r>
            <a:r>
              <a:rPr lang="en-US" dirty="0">
                <a:effectLst/>
              </a:rPr>
              <a:t>. (n.d.). </a:t>
            </a:r>
            <a:r>
              <a:rPr lang="en-US" i="1" dirty="0">
                <a:effectLst/>
              </a:rPr>
              <a:t>Django Introduction - Learn Web Development: MDN</a:t>
            </a:r>
            <a:r>
              <a:rPr lang="en-US" dirty="0">
                <a:effectLst/>
              </a:rPr>
              <a:t>. MDN Web Docs. https://</a:t>
            </a:r>
            <a:r>
              <a:rPr lang="en-US" dirty="0" err="1">
                <a:effectLst/>
              </a:rPr>
              <a:t>developer.mozilla.org</a:t>
            </a:r>
            <a:r>
              <a:rPr lang="en-US" dirty="0">
                <a:effectLst/>
              </a:rPr>
              <a:t>/</a:t>
            </a:r>
            <a:r>
              <a:rPr lang="en-US" dirty="0" err="1">
                <a:effectLst/>
              </a:rPr>
              <a:t>en</a:t>
            </a:r>
            <a:r>
              <a:rPr lang="en-US" dirty="0">
                <a:effectLst/>
              </a:rPr>
              <a:t>-US/docs/Learn/Server-side/Django/Introduction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effectLst/>
              </a:rPr>
              <a:t>Tim, T. W. (2019). </a:t>
            </a:r>
            <a:r>
              <a:rPr lang="en-US" i="1" dirty="0">
                <a:effectLst/>
              </a:rPr>
              <a:t>YouTube</a:t>
            </a:r>
            <a:r>
              <a:rPr lang="en-US" dirty="0">
                <a:effectLst/>
              </a:rPr>
              <a:t>. YouTube. Retrieved December 2, 2023, from </a:t>
            </a:r>
            <a:r>
              <a:rPr lang="en-US" dirty="0">
                <a:hlinkClick r:id="rId2"/>
              </a:rPr>
              <a:t>https://www.youtube.com/@TechWithTim</a:t>
            </a:r>
            <a:endParaRPr lang="en-US" dirty="0"/>
          </a:p>
          <a:p>
            <a:pPr marL="0" indent="0">
              <a:buNone/>
            </a:pPr>
            <a:r>
              <a:rPr lang="en-US" dirty="0" err="1">
                <a:effectLst/>
              </a:rPr>
              <a:t>Telusko</a:t>
            </a:r>
            <a:r>
              <a:rPr lang="en-US" dirty="0">
                <a:effectLst/>
              </a:rPr>
              <a:t> (2019). </a:t>
            </a:r>
            <a:r>
              <a:rPr lang="en-US" i="1" dirty="0">
                <a:effectLst/>
              </a:rPr>
              <a:t>YouTube</a:t>
            </a:r>
            <a:r>
              <a:rPr lang="en-US" dirty="0">
                <a:effectLst/>
              </a:rPr>
              <a:t>. YouTube. Retrieved December 2, 2023, from</a:t>
            </a:r>
          </a:p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/@</a:t>
            </a:r>
            <a:r>
              <a:rPr lang="en-US" dirty="0" err="1"/>
              <a:t>Telusko</a:t>
            </a:r>
            <a:endParaRPr lang="en-US" dirty="0"/>
          </a:p>
          <a:p>
            <a:pPr marL="0" indent="0">
              <a:buNone/>
            </a:pP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443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6F3943B-BBAE-1E20-F42F-A64581FBF20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>
              <a:alpha val="7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/>
          <a:lstStyle/>
          <a:p>
            <a:r>
              <a:rPr lang="en-US" dirty="0"/>
              <a:t>Django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29000" y="2240280"/>
            <a:ext cx="4645152" cy="4197096"/>
          </a:xfrm>
        </p:spPr>
        <p:txBody>
          <a:bodyPr/>
          <a:lstStyle/>
          <a:p>
            <a:r>
              <a:rPr lang="en-US" dirty="0"/>
              <a:t>Django is an open source full stack web development platform that can be used to create websites using python and HTML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Django combines HTMLS, CSS, JavaScript and a powerful Python backend to enable developers to create dynamic and responsive  web content. </a:t>
            </a:r>
          </a:p>
        </p:txBody>
      </p:sp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/>
              <a:t>Why use Django?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647507"/>
            <a:ext cx="4946904" cy="4051005"/>
          </a:xfrm>
        </p:spPr>
        <p:txBody>
          <a:bodyPr/>
          <a:lstStyle/>
          <a:p>
            <a:r>
              <a:rPr lang="en-US" sz="1800" dirty="0">
                <a:effectLst/>
                <a:latin typeface="Segoe UI" panose="020B0502040204020203" pitchFamily="34" charset="0"/>
              </a:rPr>
              <a:t>Django provides a framework for web development to helps to ge</a:t>
            </a:r>
            <a:r>
              <a:rPr lang="en-US" dirty="0">
                <a:latin typeface="Segoe UI" panose="020B0502040204020203" pitchFamily="34" charset="0"/>
              </a:rPr>
              <a:t>t the basics of a web development project out of the way so that you can focus on creating your application/site.  </a:t>
            </a:r>
          </a:p>
          <a:p>
            <a:endParaRPr lang="en-US" dirty="0">
              <a:latin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</a:rPr>
              <a:t>Not only is Django highly scalable, it includes almost all of the components you may need for a web project, such as login capabilities, database connectivity, and application security </a:t>
            </a:r>
            <a:endParaRPr lang="en-US" dirty="0"/>
          </a:p>
        </p:txBody>
      </p:sp>
      <p:pic>
        <p:nvPicPr>
          <p:cNvPr id="16" name="Picture Placeholder 15" descr="Icon&#10;&#10;Description automatically generated">
            <a:extLst>
              <a:ext uri="{FF2B5EF4-FFF2-40B4-BE49-F238E27FC236}">
                <a16:creationId xmlns:a16="http://schemas.microsoft.com/office/drawing/2014/main" id="{B4F5459A-0E3A-D02B-8CCE-97A22F38261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78"/>
          <a:stretch/>
        </p:blipFill>
        <p:spPr>
          <a:xfrm>
            <a:off x="5793955" y="2092079"/>
            <a:ext cx="6194301" cy="3172691"/>
          </a:xfrm>
        </p:spPr>
      </p:pic>
    </p:spTree>
    <p:extLst>
      <p:ext uri="{BB962C8B-B14F-4D97-AF65-F5344CB8AC3E}">
        <p14:creationId xmlns:p14="http://schemas.microsoft.com/office/powerpoint/2010/main" val="1646138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4986A6-583D-4323-BBE6-0C4C3B146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785617" cy="877824"/>
          </a:xfrm>
        </p:spPr>
        <p:txBody>
          <a:bodyPr>
            <a:normAutofit fontScale="90000"/>
          </a:bodyPr>
          <a:lstStyle/>
          <a:p>
            <a:r>
              <a:rPr lang="en-US" dirty="0"/>
              <a:t>Dynamic VS Static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1B0F8-EDCA-43C7-A602-F46DA2202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779776"/>
            <a:ext cx="3465576" cy="3602736"/>
          </a:xfrm>
        </p:spPr>
        <p:txBody>
          <a:bodyPr>
            <a:noAutofit/>
          </a:bodyPr>
          <a:lstStyle/>
          <a:p>
            <a:r>
              <a:rPr lang="en-US" sz="1800" dirty="0">
                <a:effectLst/>
                <a:latin typeface="Segoe UI" panose="020B0502040204020203" pitchFamily="34" charset="0"/>
              </a:rPr>
              <a:t>Web pages In this context can be broken down into 2 different categories. Dynamic and Static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41CB42D-A527-44ED-ADE2-30B3266BA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4C51AEB-97F2-DF90-8190-F63121F1EF52}"/>
              </a:ext>
            </a:extLst>
          </p:cNvPr>
          <p:cNvSpPr txBox="1">
            <a:spLocks/>
          </p:cNvSpPr>
          <p:nvPr/>
        </p:nvSpPr>
        <p:spPr>
          <a:xfrm>
            <a:off x="4382262" y="3702685"/>
            <a:ext cx="3465576" cy="32552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3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egoe UI" panose="020B0502040204020203" pitchFamily="34" charset="0"/>
              </a:rPr>
              <a:t>Static Pages display the same content to anyone who views the page. The splash page for company website that introduces the company what they do would be an example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E727A21-D540-DE3E-840C-7AD9AC117E7E}"/>
              </a:ext>
            </a:extLst>
          </p:cNvPr>
          <p:cNvSpPr txBox="1">
            <a:spLocks/>
          </p:cNvSpPr>
          <p:nvPr/>
        </p:nvSpPr>
        <p:spPr>
          <a:xfrm>
            <a:off x="7847838" y="3690557"/>
            <a:ext cx="3465576" cy="32552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3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egoe UI" panose="020B0502040204020203" pitchFamily="34" charset="0"/>
              </a:rPr>
              <a:t>Dynamic Pages display different info based on the user who is viewing them. For example, a banking website displays the authenticated users bank account info.</a:t>
            </a:r>
            <a:endParaRPr lang="en-US" dirty="0"/>
          </a:p>
        </p:txBody>
      </p:sp>
      <p:pic>
        <p:nvPicPr>
          <p:cNvPr id="1026" name="Picture 2" descr="Static vs Dynamic Website - Difference You Need To Know">
            <a:extLst>
              <a:ext uri="{FF2B5EF4-FFF2-40B4-BE49-F238E27FC236}">
                <a16:creationId xmlns:a16="http://schemas.microsoft.com/office/drawing/2014/main" id="{BA7F01D4-8838-4C20-A813-60AAE9DDD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2866" y="435482"/>
            <a:ext cx="6110478" cy="3055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177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626813"/>
            <a:ext cx="3619501" cy="1179576"/>
          </a:xfrm>
        </p:spPr>
        <p:txBody>
          <a:bodyPr>
            <a:normAutofit/>
          </a:bodyPr>
          <a:lstStyle/>
          <a:p>
            <a:r>
              <a:rPr lang="en-US" dirty="0"/>
              <a:t>Getting Started</a:t>
            </a:r>
          </a:p>
        </p:txBody>
      </p:sp>
      <p:pic>
        <p:nvPicPr>
          <p:cNvPr id="28" name="Picture Placeholder 27" descr="Text&#10;&#10;Description automatically generated">
            <a:extLst>
              <a:ext uri="{FF2B5EF4-FFF2-40B4-BE49-F238E27FC236}">
                <a16:creationId xmlns:a16="http://schemas.microsoft.com/office/drawing/2014/main" id="{7C76B772-A1E7-E17D-2419-8DE0CDE4D02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405" r="14405"/>
          <a:stretch>
            <a:fillRect/>
          </a:stretch>
        </p:blipFill>
        <p:spPr>
          <a:xfrm>
            <a:off x="4076700" y="49306"/>
            <a:ext cx="7975192" cy="4552076"/>
          </a:xfrm>
        </p:spPr>
      </p:pic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027D297-5507-6AB0-ED26-16F92C5198B7}"/>
              </a:ext>
            </a:extLst>
          </p:cNvPr>
          <p:cNvSpPr txBox="1">
            <a:spLocks/>
          </p:cNvSpPr>
          <p:nvPr/>
        </p:nvSpPr>
        <p:spPr>
          <a:xfrm>
            <a:off x="534161" y="2188106"/>
            <a:ext cx="3465576" cy="325526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Segoe UI" panose="020B0502040204020203" pitchFamily="34" charset="0"/>
              </a:rPr>
              <a:t>Django is best operated in a virtual environment so the first step is to  install a virtual environment on your computer </a:t>
            </a:r>
          </a:p>
          <a:p>
            <a:r>
              <a:rPr lang="en-US" sz="1800" dirty="0">
                <a:latin typeface="Segoe UI" panose="020B0502040204020203" pitchFamily="34" charset="0"/>
              </a:rPr>
              <a:t>Once you have installed your preferred virtual environment package, create a new virtual environment in which you will operate Django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390C1A-B016-087E-BBDD-164655F2C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5443371"/>
            <a:ext cx="11593110" cy="11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545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626813"/>
            <a:ext cx="3619501" cy="1179576"/>
          </a:xfrm>
        </p:spPr>
        <p:txBody>
          <a:bodyPr>
            <a:normAutofit/>
          </a:bodyPr>
          <a:lstStyle/>
          <a:p>
            <a:r>
              <a:rPr lang="en-US" dirty="0"/>
              <a:t>Getting Started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027D297-5507-6AB0-ED26-16F92C5198B7}"/>
              </a:ext>
            </a:extLst>
          </p:cNvPr>
          <p:cNvSpPr txBox="1">
            <a:spLocks/>
          </p:cNvSpPr>
          <p:nvPr/>
        </p:nvSpPr>
        <p:spPr>
          <a:xfrm>
            <a:off x="534161" y="2188106"/>
            <a:ext cx="3619500" cy="447939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Once your virtual environment is set up, install Django </a:t>
            </a:r>
          </a:p>
          <a:p>
            <a:r>
              <a:rPr lang="en-US" sz="1800" dirty="0"/>
              <a:t>When Django finishes installing, you create a new webserver from the folder you choose in your virtual environment</a:t>
            </a:r>
          </a:p>
          <a:p>
            <a:pPr lvl="1"/>
            <a:r>
              <a:rPr lang="en-US" sz="1800" dirty="0"/>
              <a:t>In this example, our environment is called “</a:t>
            </a:r>
            <a:r>
              <a:rPr lang="en-US" sz="1800" dirty="0" err="1"/>
              <a:t>venv</a:t>
            </a:r>
            <a:r>
              <a:rPr lang="en-US" sz="1800" dirty="0"/>
              <a:t>” and 	our Django project is called “</a:t>
            </a:r>
            <a:r>
              <a:rPr lang="en-US" sz="1800" dirty="0" err="1"/>
              <a:t>invOnline</a:t>
            </a:r>
            <a:r>
              <a:rPr lang="en-US" sz="1800" dirty="0"/>
              <a:t>”</a:t>
            </a:r>
          </a:p>
          <a:p>
            <a:r>
              <a:rPr lang="en-US" sz="1800" dirty="0"/>
              <a:t>At this point you have created your Django web projected and can now start to create your webpage</a:t>
            </a:r>
          </a:p>
        </p:txBody>
      </p:sp>
      <p:pic>
        <p:nvPicPr>
          <p:cNvPr id="33" name="Picture 32" descr="Text&#10;&#10;Description automatically generated">
            <a:extLst>
              <a:ext uri="{FF2B5EF4-FFF2-40B4-BE49-F238E27FC236}">
                <a16:creationId xmlns:a16="http://schemas.microsoft.com/office/drawing/2014/main" id="{7BC2D7ED-6988-ED3E-E919-11A4CEAAF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2" y="626813"/>
            <a:ext cx="7772400" cy="2524155"/>
          </a:xfrm>
          <a:prstGeom prst="rect">
            <a:avLst/>
          </a:prstGeom>
        </p:spPr>
      </p:pic>
      <p:pic>
        <p:nvPicPr>
          <p:cNvPr id="39" name="Picture 38" descr="Text&#10;&#10;Description automatically generated">
            <a:extLst>
              <a:ext uri="{FF2B5EF4-FFF2-40B4-BE49-F238E27FC236}">
                <a16:creationId xmlns:a16="http://schemas.microsoft.com/office/drawing/2014/main" id="{6291B7EF-0982-CCF0-992B-7166E7D45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155" y="3429000"/>
            <a:ext cx="66167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160" y="-138996"/>
            <a:ext cx="3619501" cy="1179576"/>
          </a:xfrm>
        </p:spPr>
        <p:txBody>
          <a:bodyPr>
            <a:normAutofit/>
          </a:bodyPr>
          <a:lstStyle/>
          <a:p>
            <a:r>
              <a:rPr lang="en-US" dirty="0"/>
              <a:t>Getting Started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027D297-5507-6AB0-ED26-16F92C5198B7}"/>
              </a:ext>
            </a:extLst>
          </p:cNvPr>
          <p:cNvSpPr txBox="1">
            <a:spLocks/>
          </p:cNvSpPr>
          <p:nvPr/>
        </p:nvSpPr>
        <p:spPr>
          <a:xfrm>
            <a:off x="534161" y="1229758"/>
            <a:ext cx="3619500" cy="447939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Inside your new site folder you should now see a newly generated folders and files for your site, and you can access you site at the address provided in the terminal when you launched the site 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4F4ABE1-ED6D-BCA8-7E72-9A165C7DC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" y="3186976"/>
            <a:ext cx="5486400" cy="3645568"/>
          </a:xfrm>
          <a:prstGeom prst="rect">
            <a:avLst/>
          </a:prstGeom>
        </p:spPr>
      </p:pic>
      <p:pic>
        <p:nvPicPr>
          <p:cNvPr id="7" name="Picture 6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98AFCB22-8832-7CC0-6E4A-D9234D758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584" y="1000125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82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267" y="591658"/>
            <a:ext cx="5638801" cy="1572126"/>
          </a:xfrm>
        </p:spPr>
        <p:txBody>
          <a:bodyPr/>
          <a:lstStyle/>
          <a:p>
            <a:r>
              <a:rPr lang="en-US" dirty="0"/>
              <a:t>Default Features of Django Web Apps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28216" y="591658"/>
            <a:ext cx="2810656" cy="354787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you create a Django web app, you are greeted with default files that will help you configure your webpage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F6CBBAE-FAC5-EE2C-8B7C-AD76DA45E4DE}"/>
              </a:ext>
            </a:extLst>
          </p:cNvPr>
          <p:cNvSpPr txBox="1">
            <a:spLocks/>
          </p:cNvSpPr>
          <p:nvPr/>
        </p:nvSpPr>
        <p:spPr>
          <a:xfrm>
            <a:off x="239267" y="2163784"/>
            <a:ext cx="5730665" cy="354787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3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settings.py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Is where you will define applications and pages for your site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manage.py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Runs your </a:t>
            </a:r>
            <a:r>
              <a:rPr lang="en-US" sz="1600" dirty="0" err="1"/>
              <a:t>Djago</a:t>
            </a:r>
            <a:r>
              <a:rPr lang="en-US" sz="1600" dirty="0"/>
              <a:t> web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Django has support for various database platform that you can integrate into your site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urls.py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This is where you will define the different URLS to different pages or “views” for your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61434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411" y="577121"/>
            <a:ext cx="3619501" cy="877824"/>
          </a:xfrm>
        </p:spPr>
        <p:txBody>
          <a:bodyPr>
            <a:normAutofit fontScale="90000"/>
          </a:bodyPr>
          <a:lstStyle/>
          <a:p>
            <a:r>
              <a:rPr lang="en-US" dirty="0"/>
              <a:t>What’s in an App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779776"/>
            <a:ext cx="3465576" cy="325526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 the example to the right, I have created my project called “</a:t>
            </a:r>
            <a:r>
              <a:rPr lang="en-US" sz="1800" dirty="0" err="1"/>
              <a:t>invOnline</a:t>
            </a:r>
            <a:r>
              <a:rPr lang="en-US" sz="1800" dirty="0"/>
              <a:t>”, and a new app called ”main”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“main” has its own settings and </a:t>
            </a:r>
            <a:r>
              <a:rPr lang="en-US" sz="1800" dirty="0" err="1"/>
              <a:t>url</a:t>
            </a:r>
            <a:r>
              <a:rPr lang="en-US" sz="1800" dirty="0"/>
              <a:t> files, and a models file to define data models for use within the app</a:t>
            </a:r>
          </a:p>
        </p:txBody>
      </p:sp>
      <p:pic>
        <p:nvPicPr>
          <p:cNvPr id="2" name="Picture 1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38F3D8F-7B25-0203-007B-995AD88BA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380" y="1316736"/>
            <a:ext cx="5270213" cy="367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731</Words>
  <Application>Microsoft Macintosh PowerPoint</Application>
  <PresentationFormat>Widescreen</PresentationFormat>
  <Paragraphs>56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CINF 308 Final Project: Exploring Django By: Jacob Foppes</vt:lpstr>
      <vt:lpstr>Django </vt:lpstr>
      <vt:lpstr>Why use Django?  </vt:lpstr>
      <vt:lpstr>Dynamic VS Static</vt:lpstr>
      <vt:lpstr>Getting Started</vt:lpstr>
      <vt:lpstr>Getting Started</vt:lpstr>
      <vt:lpstr>Getting Started</vt:lpstr>
      <vt:lpstr>Default Features of Django Web Apps</vt:lpstr>
      <vt:lpstr>What’s in an App </vt:lpstr>
      <vt:lpstr>What’s in an App  </vt:lpstr>
      <vt:lpstr>What’s in an App  </vt:lpstr>
      <vt:lpstr>What’s in an App  </vt:lpstr>
      <vt:lpstr>Conclusion </vt:lpstr>
      <vt:lpstr>Citations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2023-12-04T15:04:58Z</dcterms:modified>
</cp:coreProperties>
</file>